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752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371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9FB2D6"/>
                </a:solidFill>
              </a:rPr>
              <a:t>PRAATPLAAT  ·  INTERN &amp; EXTERN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1828800"/>
            <a:ext cx="7863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Onbenut potentieel in</a:t>
            </a:r>
            <a:endParaRPr lang="en-US" sz="40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precisietechniek-vakmanschap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361188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7D4EC"/>
                </a:solidFill>
              </a:rPr>
              <a:t>Vier samenwerkingsrichtingen voor méér instroom van werkenden — LiS als vakschool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48640" y="5943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LiS </a:t>
            </a:r>
            <a:r>
              <a:rPr lang="en-US" sz="1300" dirty="0">
                <a:solidFill>
                  <a:srgbClr val="9FB2D6"/>
                </a:solidFill>
              </a:rPr>
              <a:t>  ·   praatplaat, presentatie &amp; zelfevaluatie   ·   versie 1.0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0058400" y="2313432"/>
            <a:ext cx="0" cy="960120"/>
          </a:xfrm>
          <a:prstGeom prst="line">
            <a:avLst/>
          </a:prstGeom>
          <a:noFill/>
          <a:ln w="31750">
            <a:solidFill>
              <a:srgbClr val="7E93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10058400" y="3493008"/>
            <a:ext cx="0" cy="960120"/>
          </a:xfrm>
          <a:prstGeom prst="line">
            <a:avLst/>
          </a:prstGeom>
          <a:noFill/>
          <a:ln w="31750">
            <a:solidFill>
              <a:srgbClr val="7E93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8988552" y="3383280"/>
            <a:ext cx="960120" cy="0"/>
          </a:xfrm>
          <a:prstGeom prst="line">
            <a:avLst/>
          </a:prstGeom>
          <a:noFill/>
          <a:ln w="31750">
            <a:solidFill>
              <a:srgbClr val="7E93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10168128" y="3383280"/>
            <a:ext cx="960120" cy="0"/>
          </a:xfrm>
          <a:prstGeom prst="line">
            <a:avLst/>
          </a:prstGeom>
          <a:noFill/>
          <a:ln w="31750">
            <a:solidFill>
              <a:srgbClr val="7E93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10012680" y="2267712"/>
            <a:ext cx="91440" cy="91440"/>
          </a:xfrm>
          <a:prstGeom prst="ellipse">
            <a:avLst/>
          </a:prstGeom>
          <a:solidFill>
            <a:srgbClr val="7E93C0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012680" y="4407408"/>
            <a:ext cx="91440" cy="91440"/>
          </a:xfrm>
          <a:prstGeom prst="ellipse">
            <a:avLst/>
          </a:prstGeom>
          <a:solidFill>
            <a:srgbClr val="7E93C0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8942832" y="3337560"/>
            <a:ext cx="91440" cy="91440"/>
          </a:xfrm>
          <a:prstGeom prst="ellipse">
            <a:avLst/>
          </a:prstGeom>
          <a:solidFill>
            <a:srgbClr val="7E93C0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11082528" y="3337560"/>
            <a:ext cx="91440" cy="91440"/>
          </a:xfrm>
          <a:prstGeom prst="ellipse">
            <a:avLst/>
          </a:prstGeom>
          <a:solidFill>
            <a:srgbClr val="7E93C0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9857232" y="3182112"/>
            <a:ext cx="402336" cy="402336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9646920" y="3127248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LiS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</a:rPr>
              <a:t>WERKBLAD ZELFEVALUATIE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786384"/>
            <a:ext cx="310896" cy="310896"/>
          </a:xfrm>
          <a:prstGeom prst="ellipse">
            <a:avLst/>
          </a:prstGeom>
          <a:solidFill>
            <a:srgbClr val="2D4A8A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969264" y="713232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D4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 kennis- &amp; innovatiecentra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129844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</a:rPr>
              <a:t>Innovatie kan niet zonder maakkracht — </a:t>
            </a:r>
            <a:r>
              <a:rPr lang="en-US" sz="1400" i="1" dirty="0" err="1">
                <a:solidFill>
                  <a:srgbClr val="64748B"/>
                </a:solidFill>
              </a:rPr>
              <a:t>Universiteiten</a:t>
            </a:r>
            <a:r>
              <a:rPr lang="en-US" sz="1400" i="1" dirty="0">
                <a:solidFill>
                  <a:srgbClr val="64748B"/>
                </a:solidFill>
              </a:rPr>
              <a:t>, </a:t>
            </a:r>
            <a:r>
              <a:rPr lang="en-US" sz="1400" i="1" dirty="0" err="1">
                <a:solidFill>
                  <a:srgbClr val="64748B"/>
                </a:solidFill>
              </a:rPr>
              <a:t>campusomgevingen</a:t>
            </a:r>
            <a:r>
              <a:rPr lang="en-US" sz="1400" i="1" dirty="0">
                <a:solidFill>
                  <a:srgbClr val="64748B"/>
                </a:solidFill>
              </a:rPr>
              <a:t>, </a:t>
            </a:r>
            <a:r>
              <a:rPr lang="en-US" sz="1400" i="1" dirty="0" err="1">
                <a:solidFill>
                  <a:srgbClr val="64748B"/>
                </a:solidFill>
              </a:rPr>
              <a:t>innovatieregio’s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 staan we vandaag?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D4A8A"/>
                </a:solidFill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41732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141732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D4A8A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19456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219456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D4A8A"/>
                </a:solidFill>
              </a:rPr>
              <a:t>3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97180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297180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D4A8A"/>
                </a:solidFill>
              </a:rPr>
              <a:t>4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74904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374904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D4A8A"/>
                </a:solidFill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94360" y="2926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1 = nog niet gestart        5 = volop in uitvoering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120640" y="18288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Kansrijkste kans of partner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120640" y="21579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3F6FC"/>
          </a:solidFill>
          <a:ln w="127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8"/>
          <p:cNvSpPr/>
          <p:nvPr/>
        </p:nvSpPr>
        <p:spPr>
          <a:xfrm>
            <a:off x="5303520" y="22494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120640" y="32004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Grootste belemmering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120640" y="35295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3F6FC"/>
          </a:solidFill>
          <a:ln w="127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5303520" y="36210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120640" y="45720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Onze eerste stap  (≤ 90 dagen) + eigenaar &amp; datum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120640" y="49011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3F6FC"/>
          </a:solidFill>
          <a:ln w="12700">
            <a:solidFill>
              <a:srgbClr val="2D4A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5303520" y="49926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429000"/>
            <a:ext cx="4114800" cy="2468880"/>
          </a:xfrm>
          <a:prstGeom prst="roundRect">
            <a:avLst>
              <a:gd name="adj" fmla="val 2963"/>
            </a:avLst>
          </a:prstGeom>
          <a:solidFill>
            <a:srgbClr val="F3F6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822960" y="3611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4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Houd er rekening mee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822960" y="402336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Maakkracht is schaars — bewaak eigen capaciteit.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Welke opgave/community sluit het beste aan?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Levert dit ook instroom op, of alleen projecten?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Van praten naar doen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3716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7D4EC"/>
                </a:solidFill>
              </a:rPr>
              <a:t>De plaat helpt kiezen. Vertaal de keuze in een korte, concrete agenda.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233458"/>
          </a:solidFill>
          <a:ln w="12700">
            <a:solidFill>
              <a:srgbClr val="33456E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822960" y="2496312"/>
            <a:ext cx="457200" cy="457200"/>
          </a:xfrm>
          <a:prstGeom prst="ellipse">
            <a:avLst/>
          </a:prstGeom>
          <a:solidFill>
            <a:srgbClr val="2D4A8A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822960" y="24963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463040" y="243230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Kies maximaal 2 richtingen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463040" y="2871216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7D4EC"/>
                </a:solidFill>
              </a:rPr>
              <a:t>Niet alles tegelijk — voorkom versnippering.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17920" y="219456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233458"/>
          </a:solidFill>
          <a:ln w="12700">
            <a:solidFill>
              <a:srgbClr val="33456E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6492240" y="2496312"/>
            <a:ext cx="457200" cy="457200"/>
          </a:xfrm>
          <a:prstGeom prst="ellipse">
            <a:avLst/>
          </a:prstGeom>
          <a:solidFill>
            <a:srgbClr val="B5701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1" name="Text 9"/>
          <p:cNvSpPr/>
          <p:nvPr/>
        </p:nvSpPr>
        <p:spPr>
          <a:xfrm>
            <a:off x="6492240" y="24963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132320" y="243230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Eén eerste stap per richting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132320" y="2871216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7D4EC"/>
                </a:solidFill>
              </a:rPr>
              <a:t>Klein, concreet en haalbaar binnen 90 dagen.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393192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233458"/>
          </a:solidFill>
          <a:ln w="12700">
            <a:solidFill>
              <a:srgbClr val="33456E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822960" y="4233672"/>
            <a:ext cx="457200" cy="457200"/>
          </a:xfrm>
          <a:prstGeom prst="ellipse">
            <a:avLst/>
          </a:prstGeom>
          <a:solidFill>
            <a:srgbClr val="3E7C59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822960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463040" y="416966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Eigenaar + datum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463040" y="4608576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7D4EC"/>
                </a:solidFill>
              </a:rPr>
              <a:t>Zonder eigenaar gebeurt het niet.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17920" y="393192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233458"/>
          </a:solidFill>
          <a:ln w="12700">
            <a:solidFill>
              <a:srgbClr val="33456E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Shape 18"/>
          <p:cNvSpPr/>
          <p:nvPr/>
        </p:nvSpPr>
        <p:spPr>
          <a:xfrm>
            <a:off x="6492240" y="4233672"/>
            <a:ext cx="457200" cy="457200"/>
          </a:xfrm>
          <a:prstGeom prst="ellipse">
            <a:avLst/>
          </a:prstGeom>
          <a:solidFill>
            <a:srgbClr val="1A6C7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6492240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132320" y="416966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Maak het meetbaar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132320" y="4608576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7D4EC"/>
                </a:solidFill>
              </a:rPr>
              <a:t>Eén KPI per richting maakt ‘potentieel’ zichtbaar.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48640" y="6263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E93C0"/>
                </a:solidFill>
              </a:rPr>
              <a:t>LiS — vakschool voor precisietechniek  ·  instroom van werkenden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Waarom werkenden, en waarom nu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50976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</a:rPr>
              <a:t>Het potentieel is reëel, maar verspreid en deels buiten de gebaande paden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5349240" cy="1874520"/>
          </a:xfrm>
          <a:prstGeom prst="roundRect">
            <a:avLst>
              <a:gd name="adj" fmla="val 4878"/>
            </a:avLst>
          </a:prstGeom>
          <a:solidFill>
            <a:srgbClr val="F3F6FC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841248" y="1828800"/>
            <a:ext cx="201168" cy="201168"/>
          </a:xfrm>
          <a:prstGeom prst="ellipse">
            <a:avLst/>
          </a:prstGeom>
          <a:solidFill>
            <a:srgbClr val="2D4A8A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1152144" y="175564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4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Schaarste aan maakkracht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59536" y="2267712"/>
            <a:ext cx="47457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F2937"/>
                </a:solidFill>
              </a:rPr>
              <a:t>Groeiende vraag in precisietechniek en semicon; ervaren vakmensen stromen uit. Alleen op jeugd leunen volstaat niet.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355080" y="1517904"/>
            <a:ext cx="5349240" cy="1874520"/>
          </a:xfrm>
          <a:prstGeom prst="roundRect">
            <a:avLst>
              <a:gd name="adj" fmla="val 4878"/>
            </a:avLst>
          </a:prstGeom>
          <a:solidFill>
            <a:srgbClr val="FBF5EE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6647688" y="1828800"/>
            <a:ext cx="201168" cy="201168"/>
          </a:xfrm>
          <a:prstGeom prst="ellipse">
            <a:avLst/>
          </a:prstGeom>
          <a:solidFill>
            <a:srgbClr val="B5701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6958584" y="175564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570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LLO is geen één groep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65976" y="2267712"/>
            <a:ext cx="47457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F2937"/>
                </a:solidFill>
              </a:rPr>
              <a:t>‘Volwassenen / LLO’ bevat heel verschillende doelgroepen: bij- en omscholers, zij-instromers, post-initieel mbo.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776472"/>
            <a:ext cx="5349240" cy="1874520"/>
          </a:xfrm>
          <a:prstGeom prst="roundRect">
            <a:avLst>
              <a:gd name="adj" fmla="val 4878"/>
            </a:avLst>
          </a:prstGeom>
          <a:solidFill>
            <a:srgbClr val="F1F8F3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841248" y="4087368"/>
            <a:ext cx="201168" cy="201168"/>
          </a:xfrm>
          <a:prstGeom prst="ellipse">
            <a:avLst/>
          </a:prstGeom>
          <a:solidFill>
            <a:srgbClr val="3E7C59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1152144" y="401421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E7C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Onbenutte doelgroepen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59536" y="4526280"/>
            <a:ext cx="47457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F2937"/>
                </a:solidFill>
              </a:rPr>
              <a:t>Meiden &amp; techniek, medtech en glas zijn structureel ondervertegenwoordigd — hier zit demografisch potentieel.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55080" y="3776472"/>
            <a:ext cx="5349240" cy="1874520"/>
          </a:xfrm>
          <a:prstGeom prst="roundRect">
            <a:avLst>
              <a:gd name="adj" fmla="val 4878"/>
            </a:avLst>
          </a:prstGeom>
          <a:solidFill>
            <a:srgbClr val="EEF7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6647688" y="4087368"/>
            <a:ext cx="201168" cy="201168"/>
          </a:xfrm>
          <a:prstGeom prst="ellipse">
            <a:avLst/>
          </a:prstGeom>
          <a:solidFill>
            <a:srgbClr val="1A6C7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6958584" y="401421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6C7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Innovatie vraagt realisatie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665976" y="4526280"/>
            <a:ext cx="47457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F2937"/>
                </a:solidFill>
              </a:rPr>
              <a:t>Prototypes en proof-of-principle vragen maakkracht. Dat maakt LiS een schakel in de mbo–hbo–wo-waaier.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praatplaat: vier samenwerkingsrichtingen</a:t>
            </a:r>
            <a:endParaRPr lang="en-US" sz="3000" dirty="0"/>
          </a:p>
        </p:txBody>
      </p:sp>
      <p:pic>
        <p:nvPicPr>
          <p:cNvPr id="3" name="Image 0" descr="/home/claude/lis/kwadra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040" y="1188720"/>
            <a:ext cx="6976872" cy="4983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6227064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64748B"/>
                </a:solidFill>
              </a:rPr>
              <a:t>LiS staat centraal met als doel meer instroom; vier richtingen vergroten die instroom, de hoeken tonen de combinaties.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Zo lees je de plaat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50976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</a:rPr>
              <a:t>Eén doel in het midden, één vraag-richting, drie partnerrichtingen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457200" cy="457200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4440" y="151790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Midden = het doel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865376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350" dirty="0">
                <a:solidFill>
                  <a:srgbClr val="1F2937"/>
                </a:solidFill>
              </a:rPr>
              <a:t>Meer instroom van werkenden in precisietechniek-vakmanschap.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2633472"/>
            <a:ext cx="457200" cy="457200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548640" y="26334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34440" y="259689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Links = de vraag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944368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350" dirty="0">
                <a:solidFill>
                  <a:srgbClr val="1F2937"/>
                </a:solidFill>
              </a:rPr>
              <a:t>Nieuwe doelgroepen: wíe willen we bereiken (meiden &amp; techniek, medtech, volwassenen).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3712464"/>
            <a:ext cx="457200" cy="457200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3" name="Text 11"/>
          <p:cNvSpPr/>
          <p:nvPr/>
        </p:nvSpPr>
        <p:spPr>
          <a:xfrm>
            <a:off x="548640" y="37124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34440" y="367588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Boven/rechts/onder = partners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40233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350" dirty="0">
                <a:solidFill>
                  <a:srgbClr val="1F2937"/>
                </a:solidFill>
              </a:rPr>
              <a:t>Mét wie organiseren we dat: kennis &amp; innovatie, opleiders, bedrijven.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48640" y="4791456"/>
            <a:ext cx="457200" cy="457200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548640" y="47914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34440" y="4754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Hoeken = combinaties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5102352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350" dirty="0">
                <a:solidFill>
                  <a:srgbClr val="1F2937"/>
                </a:solidFill>
              </a:rPr>
              <a:t>Waar richtingen elkaar versterken ontstaat vaak de meeste waarde.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Aandachtspunten en constraints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50976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</a:rPr>
              <a:t>Benoem ze vooraf — zo blijft de plaat een keuze-instrument, geen wensenlijst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499616"/>
            <a:ext cx="384048" cy="384048"/>
          </a:xfrm>
          <a:prstGeom prst="ellipse">
            <a:avLst/>
          </a:prstGeom>
          <a:solidFill>
            <a:srgbClr val="2D4A8A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548640" y="14996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15568" y="1426464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mengt ‘wie’ en ‘met wie’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15568" y="1755648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Eén vraag-richting, drie partnerrichtingen. Houd dat onderscheid scherp.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560320"/>
            <a:ext cx="384048" cy="384048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548640" y="2560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15568" y="2487168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Bekostiging &amp; juridisch kader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15568" y="2816352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Werkenden/LLO valt grotendeels buiten reguliere mbo-bekostiging: WEB, OCW, staatssteun (AGVV).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621024"/>
            <a:ext cx="384048" cy="384048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3" name="Text 11"/>
          <p:cNvSpPr/>
          <p:nvPr/>
        </p:nvSpPr>
        <p:spPr>
          <a:xfrm>
            <a:off x="548640" y="3621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15568" y="3547872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Samenwerken én concurreren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15568" y="3877056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Andere ROC’s en private aanbieders zijn deels partner, deels concurrent. Maak rolverdeling expliciet.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681728"/>
            <a:ext cx="384048" cy="384048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548640" y="46817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15568" y="4608576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Capaciteit &amp; maakkracht schaars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15568" y="493776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Docenten, machines en apparatuurtijd zijn beperkt — juist de schaarse maakkracht is gewild.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263640" y="1499616"/>
            <a:ext cx="384048" cy="384048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6263640" y="14996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5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830568" y="1426464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Doelgroepen = geen quick win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830568" y="1755648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Meiden &amp; techniek en zij-instroom vragen lange adem: imago, didactiek, begeleiding.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263640" y="2560320"/>
            <a:ext cx="384048" cy="384048"/>
          </a:xfrm>
          <a:prstGeom prst="ellipse">
            <a:avLst/>
          </a:prstGeom>
          <a:solidFill>
            <a:srgbClr val="1A2A4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5" name="Text 23"/>
          <p:cNvSpPr/>
          <p:nvPr/>
        </p:nvSpPr>
        <p:spPr>
          <a:xfrm>
            <a:off x="6263640" y="2560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6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830568" y="2487168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Vraag van bedrijven is grillig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830568" y="2816352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Werkgevers willen direct inzetbaar; commitment, niet alleen intentie.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263640" y="3621024"/>
            <a:ext cx="384048" cy="384048"/>
          </a:xfrm>
          <a:prstGeom prst="ellipse">
            <a:avLst/>
          </a:prstGeom>
          <a:solidFill>
            <a:srgbClr val="B5701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9" name="Text 27"/>
          <p:cNvSpPr/>
          <p:nvPr/>
        </p:nvSpPr>
        <p:spPr>
          <a:xfrm>
            <a:off x="6263640" y="3621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7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830568" y="3547872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Een praatplaat is geen plan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830568" y="3877056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Geen tijdlijn of prioritering. Kies; wil niet alles tegelijk. Voeg KPI’s toe.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Zelfevaluatie: zo ga je aan de slag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50976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</a:rPr>
              <a:t>Per richting drie stappen — voor teams én met partners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2148840" y="1783080"/>
            <a:ext cx="914400" cy="914400"/>
          </a:xfrm>
          <a:prstGeom prst="ellipse">
            <a:avLst/>
          </a:prstGeom>
          <a:solidFill>
            <a:srgbClr val="1A2A4F"/>
          </a:solidFill>
          <a:ln/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2148840" y="17830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3154680" y="2240280"/>
            <a:ext cx="1371600" cy="0"/>
          </a:xfrm>
          <a:prstGeom prst="line">
            <a:avLst/>
          </a:prstGeom>
          <a:noFill/>
          <a:ln w="25400">
            <a:solidFill>
              <a:srgbClr val="E2E8F0"/>
            </a:solidFill>
            <a:prstDash val="dash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822960" y="28803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Scoor waar je staat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05840" y="329184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937"/>
                </a:solidFill>
              </a:rPr>
              <a:t>Geef per richting een score 1–5: van ‘nog niet gestart’ tot ‘volop in uitvoering’.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897880" y="1783080"/>
            <a:ext cx="914400" cy="914400"/>
          </a:xfrm>
          <a:prstGeom prst="ellipse">
            <a:avLst/>
          </a:prstGeom>
          <a:solidFill>
            <a:srgbClr val="1A2A4F"/>
          </a:solidFill>
          <a:ln/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897880" y="17830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11" name="Shape 9"/>
          <p:cNvSpPr/>
          <p:nvPr/>
        </p:nvSpPr>
        <p:spPr>
          <a:xfrm>
            <a:off x="6903720" y="2240280"/>
            <a:ext cx="1371600" cy="0"/>
          </a:xfrm>
          <a:prstGeom prst="line">
            <a:avLst/>
          </a:prstGeom>
          <a:noFill/>
          <a:ln w="25400">
            <a:solidFill>
              <a:srgbClr val="E2E8F0"/>
            </a:solidFill>
            <a:prstDash val="dash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4572000" y="28803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Benoem de kans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54880" y="329184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937"/>
                </a:solidFill>
              </a:rPr>
              <a:t>Kies de kansrijkste kans of partner — en de grootste belemmering.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9646920" y="1783080"/>
            <a:ext cx="914400" cy="914400"/>
          </a:xfrm>
          <a:prstGeom prst="ellipse">
            <a:avLst/>
          </a:prstGeom>
          <a:solidFill>
            <a:srgbClr val="1A2A4F"/>
          </a:solidFill>
          <a:ln/>
          <a:effectLst>
            <a:outerShdw blurRad="88900" dist="38100" dir="5400000" algn="bl" rotWithShape="0">
              <a:srgbClr val="1A2A4F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9646920" y="17830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8321040" y="28803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Eén eerste stap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03920" y="329184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937"/>
                </a:solidFill>
              </a:rPr>
              <a:t>Formuleer één concrete stap binnen 90 dagen, met een eigenaar en datum.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4754880"/>
            <a:ext cx="11091672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868680" y="4937760"/>
            <a:ext cx="10451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A4F"/>
                </a:solidFill>
              </a:rPr>
              <a:t>De vier richtingen (werkbladen op de volgende slides):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68680" y="5413248"/>
            <a:ext cx="219456" cy="219456"/>
          </a:xfrm>
          <a:prstGeom prst="ellipse">
            <a:avLst/>
          </a:prstGeom>
          <a:solidFill>
            <a:srgbClr val="3E7C59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1179576" y="535838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937"/>
                </a:solidFill>
              </a:rPr>
              <a:t>Nieuwe doelgroepen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3611880" y="5413248"/>
            <a:ext cx="219456" cy="219456"/>
          </a:xfrm>
          <a:prstGeom prst="ellipse">
            <a:avLst/>
          </a:prstGeom>
          <a:solidFill>
            <a:srgbClr val="B5701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3922776" y="535838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937"/>
                </a:solidFill>
              </a:rPr>
              <a:t>Met bedrijven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355080" y="5413248"/>
            <a:ext cx="219456" cy="219456"/>
          </a:xfrm>
          <a:prstGeom prst="ellipse">
            <a:avLst/>
          </a:prstGeom>
          <a:solidFill>
            <a:srgbClr val="1A6C7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5" name="Text 23"/>
          <p:cNvSpPr/>
          <p:nvPr/>
        </p:nvSpPr>
        <p:spPr>
          <a:xfrm>
            <a:off x="6665976" y="535838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937"/>
                </a:solidFill>
              </a:rPr>
              <a:t>Met andere opleiders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9098280" y="5413248"/>
            <a:ext cx="219456" cy="219456"/>
          </a:xfrm>
          <a:prstGeom prst="ellipse">
            <a:avLst/>
          </a:prstGeom>
          <a:solidFill>
            <a:srgbClr val="2D4A8A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27" name="Text 25"/>
          <p:cNvSpPr/>
          <p:nvPr/>
        </p:nvSpPr>
        <p:spPr>
          <a:xfrm>
            <a:off x="9409176" y="535838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937"/>
                </a:solidFill>
              </a:rPr>
              <a:t>Met kennis- &amp; innovatie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</a:rPr>
              <a:t>WERKBLAD ZELFEVALUATIE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786384"/>
            <a:ext cx="310896" cy="310896"/>
          </a:xfrm>
          <a:prstGeom prst="ellipse">
            <a:avLst/>
          </a:prstGeom>
          <a:solidFill>
            <a:srgbClr val="3E7C59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969264" y="713232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C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Nieuwe doelgroepen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129844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</a:rPr>
              <a:t>De vraag — wíe willen we </a:t>
            </a:r>
            <a:r>
              <a:rPr lang="en-US" sz="1400" i="1" dirty="0" err="1">
                <a:solidFill>
                  <a:srgbClr val="64748B"/>
                </a:solidFill>
              </a:rPr>
              <a:t>bereiken</a:t>
            </a:r>
            <a:r>
              <a:rPr lang="en-US" sz="1400" i="1" dirty="0">
                <a:solidFill>
                  <a:srgbClr val="64748B"/>
                </a:solidFill>
              </a:rPr>
              <a:t>?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 staan we vandaag?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C59"/>
                </a:solidFill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41732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141732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C59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19456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219456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C59"/>
                </a:solidFill>
              </a:rPr>
              <a:t>3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97180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297180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C59"/>
                </a:solidFill>
              </a:rPr>
              <a:t>4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74904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374904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C59"/>
                </a:solidFill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94360" y="2926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1 = nog niet gestart        5 = volop in uitvoering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120640" y="18288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Kansrijkste kans of partner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120640" y="21579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1F8F3"/>
          </a:solidFill>
          <a:ln w="127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8"/>
          <p:cNvSpPr/>
          <p:nvPr/>
        </p:nvSpPr>
        <p:spPr>
          <a:xfrm>
            <a:off x="5303520" y="22494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120640" y="32004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Grootste belemmering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120640" y="35295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1F8F3"/>
          </a:solidFill>
          <a:ln w="127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5303520" y="36210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120640" y="45720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Onze eerste stap  (≤ 90 dagen) + eigenaar &amp; datum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120640" y="49011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1F8F3"/>
          </a:solidFill>
          <a:ln w="12700">
            <a:solidFill>
              <a:srgbClr val="3E7C59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5303520" y="49926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429000"/>
            <a:ext cx="4114800" cy="2468880"/>
          </a:xfrm>
          <a:prstGeom prst="roundRect">
            <a:avLst>
              <a:gd name="adj" fmla="val 2963"/>
            </a:avLst>
          </a:prstGeom>
          <a:solidFill>
            <a:srgbClr val="F1F8F3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822960" y="3611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C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Houd er rekening mee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822960" y="402336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Werving en imago vragen lange adem.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Welke didactiek/begeleiding past bij deze groep?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Past de propositie binnen de bekostiging?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</a:rPr>
              <a:t>WERKBLAD ZELFEVALUATIE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786384"/>
            <a:ext cx="310896" cy="310896"/>
          </a:xfrm>
          <a:prstGeom prst="ellipse">
            <a:avLst/>
          </a:prstGeom>
          <a:solidFill>
            <a:srgbClr val="B5701F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969264" y="713232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B570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 bedrijven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129844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</a:rPr>
              <a:t>Vindplaats én financier — via branches, </a:t>
            </a:r>
            <a:r>
              <a:rPr lang="en-US" sz="1400" i="1" dirty="0" err="1">
                <a:solidFill>
                  <a:srgbClr val="64748B"/>
                </a:solidFill>
              </a:rPr>
              <a:t>bedrijven</a:t>
            </a:r>
            <a:r>
              <a:rPr lang="en-US" sz="1400" i="1" dirty="0">
                <a:solidFill>
                  <a:srgbClr val="64748B"/>
                </a:solidFill>
              </a:rPr>
              <a:t> </a:t>
            </a:r>
            <a:r>
              <a:rPr lang="en-US" sz="1400" i="1" dirty="0" err="1">
                <a:solidFill>
                  <a:srgbClr val="64748B"/>
                </a:solidFill>
              </a:rPr>
              <a:t>en</a:t>
            </a:r>
            <a:r>
              <a:rPr lang="en-US" sz="1400" i="1" dirty="0">
                <a:solidFill>
                  <a:srgbClr val="64748B"/>
                </a:solidFill>
              </a:rPr>
              <a:t> </a:t>
            </a:r>
            <a:r>
              <a:rPr lang="en-US" sz="1400" i="1" dirty="0" err="1">
                <a:solidFill>
                  <a:srgbClr val="64748B"/>
                </a:solidFill>
              </a:rPr>
              <a:t>pps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 staan we vandaag?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5701F"/>
                </a:solidFill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41732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141732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5701F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19456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219456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5701F"/>
                </a:solidFill>
              </a:rPr>
              <a:t>3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97180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297180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5701F"/>
                </a:solidFill>
              </a:rPr>
              <a:t>4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74904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374904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5701F"/>
                </a:solidFill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94360" y="2926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1 = nog niet gestart        5 = volop in uitvoering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120640" y="18288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Kansrijkste kans of partner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120640" y="21579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BF5EE"/>
          </a:solidFill>
          <a:ln w="127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8"/>
          <p:cNvSpPr/>
          <p:nvPr/>
        </p:nvSpPr>
        <p:spPr>
          <a:xfrm>
            <a:off x="5303520" y="22494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120640" y="32004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Grootste belemmering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120640" y="35295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BF5EE"/>
          </a:solidFill>
          <a:ln w="127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5303520" y="36210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120640" y="45720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Onze eerste stap  (≤ 90 dagen) + eigenaar &amp; datum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120640" y="49011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FBF5EE"/>
          </a:solidFill>
          <a:ln w="12700">
            <a:solidFill>
              <a:srgbClr val="B5701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5303520" y="49926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429000"/>
            <a:ext cx="4114800" cy="2468880"/>
          </a:xfrm>
          <a:prstGeom prst="roundRect">
            <a:avLst>
              <a:gd name="adj" fmla="val 2963"/>
            </a:avLst>
          </a:prstGeom>
          <a:solidFill>
            <a:srgbClr val="FBF5EE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822960" y="3611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570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Houd er rekening mee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822960" y="402336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Is er commitment, of alleen intentie?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Wie betaalt wat (werkgeversbijdrage, subsidie)?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Vraag is conjunctuurgevoelig — borg continuïteit.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</a:rPr>
              <a:t>WERKBLAD ZELFEVALUATIE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786384"/>
            <a:ext cx="310896" cy="310896"/>
          </a:xfrm>
          <a:prstGeom prst="ellipse">
            <a:avLst/>
          </a:prstGeom>
          <a:solidFill>
            <a:srgbClr val="1A6C7C"/>
          </a:solidFill>
          <a:ln/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969264" y="713232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6C7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 andere opleiders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129844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</a:rPr>
              <a:t>Samen aanbod organiseren — ROC’s, </a:t>
            </a:r>
            <a:r>
              <a:rPr lang="en-US" sz="1400" i="1" dirty="0" err="1">
                <a:solidFill>
                  <a:srgbClr val="64748B"/>
                </a:solidFill>
              </a:rPr>
              <a:t>netwerk</a:t>
            </a:r>
            <a:r>
              <a:rPr lang="en-US" sz="1400" i="1" dirty="0">
                <a:solidFill>
                  <a:srgbClr val="64748B"/>
                </a:solidFill>
              </a:rPr>
              <a:t> &amp; opleidingen (NL), private aanbieders, </a:t>
            </a:r>
            <a:r>
              <a:rPr lang="en-US" sz="1400" i="1" dirty="0" err="1">
                <a:solidFill>
                  <a:srgbClr val="64748B"/>
                </a:solidFill>
              </a:rPr>
              <a:t>hybride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Waar staan we vandaag?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64008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6C7C"/>
                </a:solidFill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41732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141732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6C7C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19456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219456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6C7C"/>
                </a:solidFill>
              </a:rPr>
              <a:t>3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97180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297180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6C7C"/>
                </a:solidFill>
              </a:rPr>
              <a:t>4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749040" y="228600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3749040" y="2286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6C7C"/>
                </a:solidFill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94360" y="2926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1 = nog niet gestart        5 = volop in uitvoering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120640" y="18288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Kansrijkste kans of partner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120640" y="21579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EEF7F9"/>
          </a:solidFill>
          <a:ln w="127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8"/>
          <p:cNvSpPr/>
          <p:nvPr/>
        </p:nvSpPr>
        <p:spPr>
          <a:xfrm>
            <a:off x="5303520" y="22494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120640" y="32004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Grootste belemmering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120640" y="35295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EEF7F9"/>
          </a:solidFill>
          <a:ln w="127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5303520" y="36210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120640" y="4572000"/>
            <a:ext cx="6519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A4F"/>
                </a:solidFill>
              </a:rPr>
              <a:t>Onze eerste stap  (≤ 90 dagen) + eigenaar &amp; datum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120640" y="4901184"/>
            <a:ext cx="6519672" cy="868680"/>
          </a:xfrm>
          <a:prstGeom prst="roundRect">
            <a:avLst>
              <a:gd name="adj" fmla="val 6316"/>
            </a:avLst>
          </a:prstGeom>
          <a:solidFill>
            <a:srgbClr val="EEF7F9"/>
          </a:solidFill>
          <a:ln w="12700">
            <a:solidFill>
              <a:srgbClr val="1A6C7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5303520" y="4992624"/>
            <a:ext cx="61539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4C2"/>
                </a:solidFill>
              </a:rPr>
              <a:t>klik om in te vullen 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429000"/>
            <a:ext cx="4114800" cy="2468880"/>
          </a:xfrm>
          <a:prstGeom prst="roundRect">
            <a:avLst>
              <a:gd name="adj" fmla="val 2963"/>
            </a:avLst>
          </a:prstGeom>
          <a:solidFill>
            <a:srgbClr val="EEF7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822960" y="3611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6C7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Houd er rekening mee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822960" y="402336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Partner of concurrent — wat is de rolverdeling?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Risico op marktverstoring? Maak afspraken.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</a:rPr>
              <a:t>Wie is penvoerder / eigenaar?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81F80E750652498CAAA16194F50837" ma:contentTypeVersion="16" ma:contentTypeDescription="Een nieuw document maken." ma:contentTypeScope="" ma:versionID="5ed409960764b77692eb56792c48e483">
  <xsd:schema xmlns:xsd="http://www.w3.org/2001/XMLSchema" xmlns:xs="http://www.w3.org/2001/XMLSchema" xmlns:p="http://schemas.microsoft.com/office/2006/metadata/properties" xmlns:ns2="f92717a5-da7d-4b4f-b0ca-ecffec8242e0" xmlns:ns3="d06c8b48-a6f5-4762-9057-8e48138a5201" targetNamespace="http://schemas.microsoft.com/office/2006/metadata/properties" ma:root="true" ma:fieldsID="48200de3b88abc8c4fdf332220dcde4b" ns2:_="" ns3:_="">
    <xsd:import namespace="f92717a5-da7d-4b4f-b0ca-ecffec8242e0"/>
    <xsd:import namespace="d06c8b48-a6f5-4762-9057-8e48138a52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2717a5-da7d-4b4f-b0ca-ecffec824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efdbb616-edaa-46ed-bbd9-41f0ad58c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6c8b48-a6f5-4762-9057-8e48138a520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1e7973c-615e-4087-9d72-b355e8750ed4}" ma:internalName="TaxCatchAll" ma:showField="CatchAllData" ma:web="d06c8b48-a6f5-4762-9057-8e48138a52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2717a5-da7d-4b4f-b0ca-ecffec8242e0">
      <Terms xmlns="http://schemas.microsoft.com/office/infopath/2007/PartnerControls"/>
    </lcf76f155ced4ddcb4097134ff3c332f>
    <TaxCatchAll xmlns="d06c8b48-a6f5-4762-9057-8e48138a5201" xsi:nil="true"/>
  </documentManagement>
</p:properties>
</file>

<file path=customXml/itemProps1.xml><?xml version="1.0" encoding="utf-8"?>
<ds:datastoreItem xmlns:ds="http://schemas.openxmlformats.org/officeDocument/2006/customXml" ds:itemID="{DC6DE3FB-7C0D-4D26-93E2-AF0323FD7B52}"/>
</file>

<file path=customXml/itemProps2.xml><?xml version="1.0" encoding="utf-8"?>
<ds:datastoreItem xmlns:ds="http://schemas.openxmlformats.org/officeDocument/2006/customXml" ds:itemID="{D659EBAF-BFAA-4954-9DFC-7FCADB5CA398}"/>
</file>

<file path=customXml/itemProps3.xml><?xml version="1.0" encoding="utf-8"?>
<ds:datastoreItem xmlns:ds="http://schemas.openxmlformats.org/officeDocument/2006/customXml" ds:itemID="{18A3D79E-A7B3-48C4-ABE6-51C101CA0006}"/>
</file>

<file path=docProps/app.xml><?xml version="1.0" encoding="utf-8"?>
<Properties xmlns="http://schemas.openxmlformats.org/officeDocument/2006/extended-properties" xmlns:vt="http://schemas.openxmlformats.org/officeDocument/2006/docPropsVTypes">
  <TotalTime>4086</TotalTime>
  <Words>993</Words>
  <Application>Microsoft Office PowerPoint</Application>
  <PresentationFormat>Aangepast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Cambria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Onbenut potentieel precisietechniek - praatplaat &amp; zelfevaluatie</dc:title>
  <dc:subject>PptxGenJS Presentation</dc:subject>
  <dc:creator>LiS / LiSNL</dc:creator>
  <cp:lastModifiedBy>Erwin Borgmeier | LiS</cp:lastModifiedBy>
  <cp:revision>2</cp:revision>
  <dcterms:created xsi:type="dcterms:W3CDTF">2026-06-12T13:20:56Z</dcterms:created>
  <dcterms:modified xsi:type="dcterms:W3CDTF">2026-06-15T09:43:38Z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0x0101004E81F80E750652498CAAA16194F50837</vt:lpwstr>
  </property>
</Properties>
</file>